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5" r:id="rId3"/>
    <p:sldId id="266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91" d="100"/>
          <a:sy n="91" d="100"/>
        </p:scale>
        <p:origin x="322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9/27/2025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9/27/2025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9/27/2025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9/27/2025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odossomosclientes.blogspot.com/2016/01/importancia-del-agradecimiento-a-proveedores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D8B6A4"/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Gelasio" pitchFamily="34" charset="-120"/>
              </a:rPr>
              <a:t>Financial Fraud Detection</a:t>
            </a:r>
            <a:endParaRPr lang="en-US" sz="4450" dirty="0"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STZhongsong" panose="02010600040101010101" pitchFamily="2" charset="-122"/>
                <a:ea typeface="STZhongsong" panose="02010600040101010101" pitchFamily="2" charset="-122"/>
                <a:cs typeface="Gelasio" pitchFamily="34" charset="-120"/>
              </a:rPr>
              <a:t>with Imbalanced Data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E8A91D46-06E2-120D-D43D-62BA2F74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252186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02EF72C7-F650-4C61-E769-0F322C565B0A}"/>
              </a:ext>
            </a:extLst>
          </p:cNvPr>
          <p:cNvSpPr/>
          <p:nvPr/>
        </p:nvSpPr>
        <p:spPr>
          <a:xfrm>
            <a:off x="307538" y="2341367"/>
            <a:ext cx="4504373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D8B6A4"/>
                </a:solidFill>
                <a:latin typeface="Imprint MT Shadow" panose="04020605060303030202" pitchFamily="82" charset="0"/>
                <a:ea typeface="Gelasio" pitchFamily="34" charset="-122"/>
                <a:cs typeface="Gelasio" pitchFamily="34" charset="-120"/>
              </a:rPr>
              <a:t>Future Enhancements</a:t>
            </a:r>
            <a:endParaRPr lang="en-US" sz="3500" dirty="0">
              <a:latin typeface="Imprint MT Shadow" panose="04020605060303030202" pitchFamily="82" charset="0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E38E66DC-232B-0AD4-FAF8-12AE4E911744}"/>
              </a:ext>
            </a:extLst>
          </p:cNvPr>
          <p:cNvSpPr/>
          <p:nvPr/>
        </p:nvSpPr>
        <p:spPr>
          <a:xfrm flipV="1">
            <a:off x="811543" y="4418305"/>
            <a:ext cx="10978501" cy="59680"/>
          </a:xfrm>
          <a:prstGeom prst="roundRect">
            <a:avLst>
              <a:gd name="adj" fmla="val 118228"/>
            </a:avLst>
          </a:prstGeom>
          <a:solidFill>
            <a:srgbClr val="504D4C"/>
          </a:solidFill>
          <a:ln/>
        </p:spPr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F823C48C-36A2-CD5C-DFD2-7E1C0C77581D}"/>
              </a:ext>
            </a:extLst>
          </p:cNvPr>
          <p:cNvSpPr/>
          <p:nvPr/>
        </p:nvSpPr>
        <p:spPr>
          <a:xfrm>
            <a:off x="2215856" y="4292255"/>
            <a:ext cx="405289" cy="405289"/>
          </a:xfrm>
          <a:prstGeom prst="roundRect">
            <a:avLst>
              <a:gd name="adj" fmla="val 6669"/>
            </a:avLst>
          </a:prstGeom>
          <a:solidFill>
            <a:srgbClr val="373433"/>
          </a:solidFill>
          <a:ln/>
        </p:spPr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58C8A3AA-1B29-2362-72F4-02DA9DF0F2D7}"/>
              </a:ext>
            </a:extLst>
          </p:cNvPr>
          <p:cNvSpPr/>
          <p:nvPr/>
        </p:nvSpPr>
        <p:spPr>
          <a:xfrm>
            <a:off x="2281074" y="4382139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1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50279898-8C56-0D02-9F4C-C9716F1FAC31}"/>
              </a:ext>
            </a:extLst>
          </p:cNvPr>
          <p:cNvSpPr/>
          <p:nvPr/>
        </p:nvSpPr>
        <p:spPr>
          <a:xfrm>
            <a:off x="1286659" y="3138939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Advanced Sampling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CC530497-5E67-49A7-3B52-84B3DDECE1B6}"/>
              </a:ext>
            </a:extLst>
          </p:cNvPr>
          <p:cNvSpPr/>
          <p:nvPr/>
        </p:nvSpPr>
        <p:spPr>
          <a:xfrm>
            <a:off x="811543" y="3519012"/>
            <a:ext cx="3328486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SMOTE and ADASYN for synthetic minority class generation</a:t>
            </a:r>
            <a:endParaRPr lang="en-US" sz="1100" dirty="0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F3526CC7-4BDE-00F4-0404-B62DFEFD0459}"/>
              </a:ext>
            </a:extLst>
          </p:cNvPr>
          <p:cNvSpPr/>
          <p:nvPr/>
        </p:nvSpPr>
        <p:spPr>
          <a:xfrm>
            <a:off x="4914964" y="4260369"/>
            <a:ext cx="405289" cy="405289"/>
          </a:xfrm>
          <a:prstGeom prst="roundRect">
            <a:avLst>
              <a:gd name="adj" fmla="val 6669"/>
            </a:avLst>
          </a:prstGeom>
          <a:solidFill>
            <a:srgbClr val="373433"/>
          </a:solidFill>
          <a:ln/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5D870E0C-65DC-5CC8-2329-31AA040D9006}"/>
              </a:ext>
            </a:extLst>
          </p:cNvPr>
          <p:cNvSpPr/>
          <p:nvPr/>
        </p:nvSpPr>
        <p:spPr>
          <a:xfrm>
            <a:off x="4987755" y="4324665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10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5B1CB876-0A70-986C-3995-1A6470E3B967}"/>
              </a:ext>
            </a:extLst>
          </p:cNvPr>
          <p:cNvSpPr/>
          <p:nvPr/>
        </p:nvSpPr>
        <p:spPr>
          <a:xfrm>
            <a:off x="3931447" y="4865690"/>
            <a:ext cx="237232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Cost-Sensitive Learning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8515CD2D-FEFF-D416-5AF1-F04A0439C026}"/>
              </a:ext>
            </a:extLst>
          </p:cNvPr>
          <p:cNvSpPr/>
          <p:nvPr/>
        </p:nvSpPr>
        <p:spPr>
          <a:xfrm>
            <a:off x="3476223" y="5187004"/>
            <a:ext cx="3328487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asymmetric loss functions reflecting real-world fraud costs</a:t>
            </a:r>
            <a:endParaRPr lang="en-US" sz="1100" dirty="0"/>
          </a:p>
        </p:txBody>
      </p:sp>
      <p:sp>
        <p:nvSpPr>
          <p:cNvPr id="21" name="Shape 13">
            <a:extLst>
              <a:ext uri="{FF2B5EF4-FFF2-40B4-BE49-F238E27FC236}">
                <a16:creationId xmlns:a16="http://schemas.microsoft.com/office/drawing/2014/main" id="{FB97B519-3370-B6ED-9476-DB2DF08D387D}"/>
              </a:ext>
            </a:extLst>
          </p:cNvPr>
          <p:cNvSpPr/>
          <p:nvPr/>
        </p:nvSpPr>
        <p:spPr>
          <a:xfrm>
            <a:off x="7636379" y="4260369"/>
            <a:ext cx="405289" cy="405289"/>
          </a:xfrm>
          <a:prstGeom prst="roundRect">
            <a:avLst>
              <a:gd name="adj" fmla="val 6669"/>
            </a:avLst>
          </a:prstGeom>
          <a:solidFill>
            <a:srgbClr val="373433"/>
          </a:solidFill>
          <a:ln/>
        </p:spPr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AD4A9BBE-92D7-FF78-E408-E1B8941A8118}"/>
              </a:ext>
            </a:extLst>
          </p:cNvPr>
          <p:cNvSpPr/>
          <p:nvPr/>
        </p:nvSpPr>
        <p:spPr>
          <a:xfrm>
            <a:off x="7709721" y="4327879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100" dirty="0"/>
          </a:p>
        </p:txBody>
      </p:sp>
      <p:sp>
        <p:nvSpPr>
          <p:cNvPr id="23" name="Text 15">
            <a:extLst>
              <a:ext uri="{FF2B5EF4-FFF2-40B4-BE49-F238E27FC236}">
                <a16:creationId xmlns:a16="http://schemas.microsoft.com/office/drawing/2014/main" id="{10C57D53-C3EE-4E56-0363-8B399A9CD3FA}"/>
              </a:ext>
            </a:extLst>
          </p:cNvPr>
          <p:cNvSpPr/>
          <p:nvPr/>
        </p:nvSpPr>
        <p:spPr>
          <a:xfrm>
            <a:off x="6678641" y="3104674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Feature Engineering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16">
            <a:extLst>
              <a:ext uri="{FF2B5EF4-FFF2-40B4-BE49-F238E27FC236}">
                <a16:creationId xmlns:a16="http://schemas.microsoft.com/office/drawing/2014/main" id="{75131D35-4C52-A937-618F-E9231B4D78D3}"/>
              </a:ext>
            </a:extLst>
          </p:cNvPr>
          <p:cNvSpPr/>
          <p:nvPr/>
        </p:nvSpPr>
        <p:spPr>
          <a:xfrm>
            <a:off x="6174779" y="3534046"/>
            <a:ext cx="3328487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 temporal patterns and behavioral anomalies for enhanced detection</a:t>
            </a:r>
            <a:endParaRPr lang="en-US" sz="1100" dirty="0"/>
          </a:p>
        </p:txBody>
      </p:sp>
      <p:sp>
        <p:nvSpPr>
          <p:cNvPr id="25" name="Shape 17">
            <a:extLst>
              <a:ext uri="{FF2B5EF4-FFF2-40B4-BE49-F238E27FC236}">
                <a16:creationId xmlns:a16="http://schemas.microsoft.com/office/drawing/2014/main" id="{2C4E6F0E-F509-9DB4-9582-90090F51F969}"/>
              </a:ext>
            </a:extLst>
          </p:cNvPr>
          <p:cNvSpPr/>
          <p:nvPr/>
        </p:nvSpPr>
        <p:spPr>
          <a:xfrm>
            <a:off x="10542951" y="4667143"/>
            <a:ext cx="45719" cy="190265"/>
          </a:xfrm>
          <a:prstGeom prst="roundRect">
            <a:avLst>
              <a:gd name="adj" fmla="val 118228"/>
            </a:avLst>
          </a:prstGeom>
          <a:solidFill>
            <a:srgbClr val="504D4C"/>
          </a:solidFill>
          <a:ln/>
        </p:spPr>
      </p:sp>
      <p:sp>
        <p:nvSpPr>
          <p:cNvPr id="26" name="Shape 18">
            <a:extLst>
              <a:ext uri="{FF2B5EF4-FFF2-40B4-BE49-F238E27FC236}">
                <a16:creationId xmlns:a16="http://schemas.microsoft.com/office/drawing/2014/main" id="{C32E502B-3CEB-F39E-F830-57349775CB20}"/>
              </a:ext>
            </a:extLst>
          </p:cNvPr>
          <p:cNvSpPr/>
          <p:nvPr/>
        </p:nvSpPr>
        <p:spPr>
          <a:xfrm>
            <a:off x="10351739" y="4260370"/>
            <a:ext cx="405289" cy="405289"/>
          </a:xfrm>
          <a:prstGeom prst="roundRect">
            <a:avLst>
              <a:gd name="adj" fmla="val 6669"/>
            </a:avLst>
          </a:prstGeom>
          <a:solidFill>
            <a:srgbClr val="373433"/>
          </a:solidFill>
          <a:ln/>
        </p:spPr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4FD3C934-A354-7D84-9004-300171068144}"/>
              </a:ext>
            </a:extLst>
          </p:cNvPr>
          <p:cNvSpPr/>
          <p:nvPr/>
        </p:nvSpPr>
        <p:spPr>
          <a:xfrm>
            <a:off x="10419306" y="4327879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100" dirty="0"/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F66D6E96-C8F3-AF4E-B2C6-90F37C9A7DD6}"/>
              </a:ext>
            </a:extLst>
          </p:cNvPr>
          <p:cNvSpPr/>
          <p:nvPr/>
        </p:nvSpPr>
        <p:spPr>
          <a:xfrm>
            <a:off x="9261185" y="4919260"/>
            <a:ext cx="231624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Real-Time Deployment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FA681E3B-0120-AB71-EF83-0A2D24353F91}"/>
              </a:ext>
            </a:extLst>
          </p:cNvPr>
          <p:cNvSpPr/>
          <p:nvPr/>
        </p:nvSpPr>
        <p:spPr>
          <a:xfrm>
            <a:off x="8755063" y="5193752"/>
            <a:ext cx="3328486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 scalable pipeline for live transaction monitoring and alerts</a:t>
            </a:r>
            <a:endParaRPr lang="en-US" sz="1100" dirty="0"/>
          </a:p>
        </p:txBody>
      </p:sp>
      <p:sp>
        <p:nvSpPr>
          <p:cNvPr id="30" name="Text 22">
            <a:extLst>
              <a:ext uri="{FF2B5EF4-FFF2-40B4-BE49-F238E27FC236}">
                <a16:creationId xmlns:a16="http://schemas.microsoft.com/office/drawing/2014/main" id="{D77308A7-0348-99FA-7627-CA2A9E7D5AF6}"/>
              </a:ext>
            </a:extLst>
          </p:cNvPr>
          <p:cNvSpPr/>
          <p:nvPr/>
        </p:nvSpPr>
        <p:spPr>
          <a:xfrm>
            <a:off x="307538" y="5923423"/>
            <a:ext cx="11776011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comprehensive fraud detection framework demonstrates how ensemble methods can effectively handle imbalanced data, providing a </a:t>
            </a:r>
            <a:r>
              <a:rPr lang="en-US" sz="140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foundation</a:t>
            </a: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for real-world financial security applications.</a:t>
            </a:r>
            <a:endParaRPr lang="en-US" sz="1400" dirty="0"/>
          </a:p>
        </p:txBody>
      </p:sp>
      <p:sp>
        <p:nvSpPr>
          <p:cNvPr id="31" name="Shape 17">
            <a:extLst>
              <a:ext uri="{FF2B5EF4-FFF2-40B4-BE49-F238E27FC236}">
                <a16:creationId xmlns:a16="http://schemas.microsoft.com/office/drawing/2014/main" id="{DBC60D97-E6D8-E253-68AA-E8054DAE207D}"/>
              </a:ext>
            </a:extLst>
          </p:cNvPr>
          <p:cNvSpPr/>
          <p:nvPr/>
        </p:nvSpPr>
        <p:spPr>
          <a:xfrm>
            <a:off x="7804734" y="4092400"/>
            <a:ext cx="45719" cy="190265"/>
          </a:xfrm>
          <a:prstGeom prst="roundRect">
            <a:avLst>
              <a:gd name="adj" fmla="val 118228"/>
            </a:avLst>
          </a:prstGeom>
          <a:solidFill>
            <a:srgbClr val="504D4C"/>
          </a:solidFill>
          <a:ln/>
        </p:spPr>
      </p:sp>
      <p:sp>
        <p:nvSpPr>
          <p:cNvPr id="32" name="Shape 17">
            <a:extLst>
              <a:ext uri="{FF2B5EF4-FFF2-40B4-BE49-F238E27FC236}">
                <a16:creationId xmlns:a16="http://schemas.microsoft.com/office/drawing/2014/main" id="{3DB36E80-B1B4-6815-E8A5-5BA338FF805C}"/>
              </a:ext>
            </a:extLst>
          </p:cNvPr>
          <p:cNvSpPr/>
          <p:nvPr/>
        </p:nvSpPr>
        <p:spPr>
          <a:xfrm>
            <a:off x="5094748" y="4664166"/>
            <a:ext cx="45719" cy="190265"/>
          </a:xfrm>
          <a:prstGeom prst="roundRect">
            <a:avLst>
              <a:gd name="adj" fmla="val 118228"/>
            </a:avLst>
          </a:prstGeom>
          <a:solidFill>
            <a:srgbClr val="504D4C"/>
          </a:solidFill>
          <a:ln/>
        </p:spPr>
      </p:sp>
      <p:sp>
        <p:nvSpPr>
          <p:cNvPr id="33" name="Shape 17">
            <a:extLst>
              <a:ext uri="{FF2B5EF4-FFF2-40B4-BE49-F238E27FC236}">
                <a16:creationId xmlns:a16="http://schemas.microsoft.com/office/drawing/2014/main" id="{4DB76381-EEEA-EB2E-AB94-B07C39678967}"/>
              </a:ext>
            </a:extLst>
          </p:cNvPr>
          <p:cNvSpPr/>
          <p:nvPr/>
        </p:nvSpPr>
        <p:spPr>
          <a:xfrm>
            <a:off x="2389893" y="4134400"/>
            <a:ext cx="45719" cy="190265"/>
          </a:xfrm>
          <a:prstGeom prst="roundRect">
            <a:avLst>
              <a:gd name="adj" fmla="val 118228"/>
            </a:avLst>
          </a:prstGeom>
          <a:solidFill>
            <a:srgbClr val="504D4C"/>
          </a:solidFill>
          <a:ln/>
        </p:spPr>
      </p:sp>
    </p:spTree>
    <p:extLst>
      <p:ext uri="{BB962C8B-B14F-4D97-AF65-F5344CB8AC3E}">
        <p14:creationId xmlns:p14="http://schemas.microsoft.com/office/powerpoint/2010/main" val="323256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D86AD19-0B6C-5A5F-EC1C-392B4A6504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4ACD949A-611F-F203-54FC-64B8E0E7F736}"/>
              </a:ext>
            </a:extLst>
          </p:cNvPr>
          <p:cNvSpPr/>
          <p:nvPr/>
        </p:nvSpPr>
        <p:spPr>
          <a:xfrm>
            <a:off x="685801" y="1176688"/>
            <a:ext cx="108966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Your attention and engagement today are greatly appreciated. I hope this presentation offered valuable insights into my approach to financial fraud detection with imbalanced data.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8F78C71-EEC2-1E70-7003-EB3372E7FF7F}"/>
              </a:ext>
            </a:extLst>
          </p:cNvPr>
          <p:cNvSpPr/>
          <p:nvPr/>
        </p:nvSpPr>
        <p:spPr>
          <a:xfrm>
            <a:off x="685800" y="22426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Contact &amp; Follow-Up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BD4773E0-C409-B2C5-02C6-24A2F77F6A86}"/>
              </a:ext>
            </a:extLst>
          </p:cNvPr>
          <p:cNvSpPr/>
          <p:nvPr/>
        </p:nvSpPr>
        <p:spPr>
          <a:xfrm>
            <a:off x="685799" y="2825468"/>
            <a:ext cx="6172201" cy="354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Email: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singhanshukumar224@gmail.com</a:t>
            </a:r>
            <a:endParaRPr lang="en-US" sz="17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002E383-E7FF-3F1E-6D0D-3B8C35E2C79F}"/>
              </a:ext>
            </a:extLst>
          </p:cNvPr>
          <p:cNvSpPr/>
          <p:nvPr/>
        </p:nvSpPr>
        <p:spPr>
          <a:xfrm>
            <a:off x="685799" y="3480029"/>
            <a:ext cx="108966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GitHub: </a:t>
            </a:r>
            <a:r>
              <a:rPr lang="en-US" sz="2000" dirty="0">
                <a:solidFill>
                  <a:srgbClr val="92D05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https://github.com/anshu5159/Financial-Fraud-Detection-With-Imbalanced-Data</a:t>
            </a:r>
            <a:endParaRPr lang="en-US" sz="2000" dirty="0">
              <a:solidFill>
                <a:srgbClr val="92D050"/>
              </a:solidFill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ACCD499-ECB1-7F1E-1FE1-24584757D136}"/>
              </a:ext>
            </a:extLst>
          </p:cNvPr>
          <p:cNvSpPr/>
          <p:nvPr/>
        </p:nvSpPr>
        <p:spPr>
          <a:xfrm>
            <a:off x="685799" y="4020348"/>
            <a:ext cx="108966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50"/>
              </a:lnSpc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Dataset: </a:t>
            </a:r>
            <a:r>
              <a:rPr lang="en-US" sz="2000" dirty="0">
                <a:solidFill>
                  <a:srgbClr val="92D050"/>
                </a:solidFill>
              </a:rPr>
              <a:t>https://www.kaggle.com/datasets/samayashar/fraud-detection-transactions-dataset </a:t>
            </a:r>
          </a:p>
        </p:txBody>
      </p:sp>
    </p:spTree>
    <p:extLst>
      <p:ext uri="{BB962C8B-B14F-4D97-AF65-F5344CB8AC3E}">
        <p14:creationId xmlns:p14="http://schemas.microsoft.com/office/powerpoint/2010/main" val="270109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2397CD01-1889-E9D1-44E3-764DA8C1CDAE}"/>
              </a:ext>
            </a:extLst>
          </p:cNvPr>
          <p:cNvSpPr/>
          <p:nvPr/>
        </p:nvSpPr>
        <p:spPr>
          <a:xfrm>
            <a:off x="304800" y="2514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50" dirty="0">
                <a:solidFill>
                  <a:srgbClr val="D8B6A4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Overview</a:t>
            </a:r>
            <a:endParaRPr lang="en-US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5CEFF332-8078-8CDE-200D-92EA8D13F0E2}"/>
              </a:ext>
            </a:extLst>
          </p:cNvPr>
          <p:cNvSpPr/>
          <p:nvPr/>
        </p:nvSpPr>
        <p:spPr>
          <a:xfrm>
            <a:off x="304800" y="3563541"/>
            <a:ext cx="3515677" cy="1999059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9BC18EB2-97F3-9416-E880-C021BCD5EAF2}"/>
              </a:ext>
            </a:extLst>
          </p:cNvPr>
          <p:cNvSpPr/>
          <p:nvPr/>
        </p:nvSpPr>
        <p:spPr>
          <a:xfrm>
            <a:off x="530658" y="3711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Challenge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1060F7-6977-DA4F-6A34-E2F0D1DC783B}"/>
              </a:ext>
            </a:extLst>
          </p:cNvPr>
          <p:cNvSpPr/>
          <p:nvPr/>
        </p:nvSpPr>
        <p:spPr>
          <a:xfrm>
            <a:off x="531614" y="4213221"/>
            <a:ext cx="3288863" cy="1349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Detecting fraud in highly imbalanced datasets where legitimate transactions vastly outnumber fraudulent ones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5D851A02-97A4-7E29-FDB0-78830D38A1D2}"/>
              </a:ext>
            </a:extLst>
          </p:cNvPr>
          <p:cNvSpPr/>
          <p:nvPr/>
        </p:nvSpPr>
        <p:spPr>
          <a:xfrm>
            <a:off x="4160698" y="3563539"/>
            <a:ext cx="3515677" cy="1999059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8EAF92B-EFA2-1F49-1616-8037EE18F839}"/>
              </a:ext>
            </a:extLst>
          </p:cNvPr>
          <p:cNvSpPr/>
          <p:nvPr/>
        </p:nvSpPr>
        <p:spPr>
          <a:xfrm>
            <a:off x="4387512" y="37089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Approach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45B433CE-E9D2-5819-60AA-9297DA154CBB}"/>
              </a:ext>
            </a:extLst>
          </p:cNvPr>
          <p:cNvSpPr/>
          <p:nvPr/>
        </p:nvSpPr>
        <p:spPr>
          <a:xfrm>
            <a:off x="4387512" y="4208600"/>
            <a:ext cx="3288863" cy="1349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Compare multiple ML models focusing on recall and AUC metrics rather than simple accuracy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3ACC0570-F376-0C37-F2A6-1CC64F218B34}"/>
              </a:ext>
            </a:extLst>
          </p:cNvPr>
          <p:cNvSpPr/>
          <p:nvPr/>
        </p:nvSpPr>
        <p:spPr>
          <a:xfrm>
            <a:off x="8016596" y="3563539"/>
            <a:ext cx="3515677" cy="1999059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10FAB02-5A2E-A55B-96E4-4EECF09E421B}"/>
              </a:ext>
            </a:extLst>
          </p:cNvPr>
          <p:cNvSpPr/>
          <p:nvPr/>
        </p:nvSpPr>
        <p:spPr>
          <a:xfrm>
            <a:off x="8241972" y="37089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Goal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F938075D-7780-8EA1-29EE-7C783938EF6C}"/>
              </a:ext>
            </a:extLst>
          </p:cNvPr>
          <p:cNvSpPr/>
          <p:nvPr/>
        </p:nvSpPr>
        <p:spPr>
          <a:xfrm>
            <a:off x="8243410" y="4213221"/>
            <a:ext cx="3288863" cy="1344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Build robust fraud detection system balancing interpretability with predictive performance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35F677E8-9AA0-77C6-49BD-55E5BA30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0B384292-2E71-2968-0994-32E2514A4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744002BA-3BCC-ACA2-D4A7-953223E1829C}"/>
              </a:ext>
            </a:extLst>
          </p:cNvPr>
          <p:cNvSpPr/>
          <p:nvPr/>
        </p:nvSpPr>
        <p:spPr>
          <a:xfrm>
            <a:off x="457200" y="533400"/>
            <a:ext cx="5776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French Script MT" panose="03020402040607040605" pitchFamily="66" charset="0"/>
                <a:ea typeface="Gelasio" pitchFamily="34" charset="-122"/>
                <a:cs typeface="Gelasio" pitchFamily="34" charset="-120"/>
              </a:rPr>
              <a:t>Dataset Characteristics</a:t>
            </a:r>
            <a:endParaRPr lang="en-US" sz="4450" dirty="0">
              <a:latin typeface="French Script MT" panose="03020402040607040605" pitchFamily="66" charset="0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216BCB8-B48B-B4FB-BECD-11B970D9BEE2}"/>
              </a:ext>
            </a:extLst>
          </p:cNvPr>
          <p:cNvSpPr/>
          <p:nvPr/>
        </p:nvSpPr>
        <p:spPr>
          <a:xfrm>
            <a:off x="457200" y="15766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Scale &amp; Structure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20956CAB-76DC-9D83-E6B7-3D2321EB84D3}"/>
              </a:ext>
            </a:extLst>
          </p:cNvPr>
          <p:cNvSpPr/>
          <p:nvPr/>
        </p:nvSpPr>
        <p:spPr>
          <a:xfrm>
            <a:off x="439025" y="2265403"/>
            <a:ext cx="31423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50,000 synthetic transaction records</a:t>
            </a:r>
            <a:endParaRPr lang="en-US" sz="17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F9D4FD3A-B645-968A-8A12-7DCDAB566A98}"/>
              </a:ext>
            </a:extLst>
          </p:cNvPr>
          <p:cNvSpPr/>
          <p:nvPr/>
        </p:nvSpPr>
        <p:spPr>
          <a:xfrm>
            <a:off x="439026" y="3132951"/>
            <a:ext cx="31423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Binary target: Fraud_Label (1=Fraud, 0=Legitimate)</a:t>
            </a:r>
            <a:endParaRPr lang="en-US" sz="17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343A6C09-D8E4-5AB6-8427-393470FA7284}"/>
              </a:ext>
            </a:extLst>
          </p:cNvPr>
          <p:cNvSpPr/>
          <p:nvPr/>
        </p:nvSpPr>
        <p:spPr>
          <a:xfrm>
            <a:off x="457200" y="4000500"/>
            <a:ext cx="3124201" cy="1060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Multi-level features: transaction, user, and device</a:t>
            </a:r>
            <a:endParaRPr lang="en-US" sz="175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D241EEDF-981C-854C-D940-A735B30A322C}"/>
              </a:ext>
            </a:extLst>
          </p:cNvPr>
          <p:cNvSpPr/>
          <p:nvPr/>
        </p:nvSpPr>
        <p:spPr>
          <a:xfrm>
            <a:off x="4235410" y="1576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F1080CAD-5DE5-9471-5606-15D95905679E}"/>
              </a:ext>
            </a:extLst>
          </p:cNvPr>
          <p:cNvSpPr/>
          <p:nvPr/>
        </p:nvSpPr>
        <p:spPr>
          <a:xfrm>
            <a:off x="4235411" y="2265145"/>
            <a:ext cx="31423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Transaction_Amount, Account_Balance</a:t>
            </a:r>
            <a:endParaRPr lang="en-US" sz="175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04B65CC4-6E9F-C296-CA4A-5A677E8220C9}"/>
              </a:ext>
            </a:extLst>
          </p:cNvPr>
          <p:cNvSpPr/>
          <p:nvPr/>
        </p:nvSpPr>
        <p:spPr>
          <a:xfrm>
            <a:off x="4235411" y="3132822"/>
            <a:ext cx="31423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Transaction_Distance, Device_Type</a:t>
            </a:r>
            <a:endParaRPr lang="en-US" sz="17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15BE0F5C-AF99-D893-4DE0-C0F855EA30BD}"/>
              </a:ext>
            </a:extLst>
          </p:cNvPr>
          <p:cNvSpPr/>
          <p:nvPr/>
        </p:nvSpPr>
        <p:spPr>
          <a:xfrm>
            <a:off x="4235410" y="4000371"/>
            <a:ext cx="3142377" cy="926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Merchant_Category, temporal patterns</a:t>
            </a:r>
            <a:endParaRPr lang="en-US" sz="175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8E4F2A8-5EAE-AAB3-7EB4-8B8FAACE3954}"/>
              </a:ext>
            </a:extLst>
          </p:cNvPr>
          <p:cNvSpPr/>
          <p:nvPr/>
        </p:nvSpPr>
        <p:spPr>
          <a:xfrm>
            <a:off x="439026" y="5202366"/>
            <a:ext cx="69387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source:</a:t>
            </a: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Kaggle synthetic fraud detection dataset designed to mirror real-world transaction patterns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0">
            <a:extLst>
              <a:ext uri="{FF2B5EF4-FFF2-40B4-BE49-F238E27FC236}">
                <a16:creationId xmlns:a16="http://schemas.microsoft.com/office/drawing/2014/main" id="{53684AD0-5847-FFE1-A70C-5BC614514378}"/>
              </a:ext>
            </a:extLst>
          </p:cNvPr>
          <p:cNvSpPr/>
          <p:nvPr/>
        </p:nvSpPr>
        <p:spPr>
          <a:xfrm>
            <a:off x="533400" y="636017"/>
            <a:ext cx="3639580" cy="40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Imbalance Challenge</a:t>
            </a:r>
            <a:endParaRPr lang="en-US" sz="300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7564EEA6-8F5E-1BD1-A71E-FED9E20E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86" y="1236104"/>
            <a:ext cx="8026028" cy="4385792"/>
          </a:xfrm>
          <a:prstGeom prst="rect">
            <a:avLst/>
          </a:prstGeom>
        </p:spPr>
      </p:pic>
      <p:sp>
        <p:nvSpPr>
          <p:cNvPr id="13" name="Shape 1">
            <a:extLst>
              <a:ext uri="{FF2B5EF4-FFF2-40B4-BE49-F238E27FC236}">
                <a16:creationId xmlns:a16="http://schemas.microsoft.com/office/drawing/2014/main" id="{85BED431-ED07-6DAC-AB0B-8BAB62B08558}"/>
              </a:ext>
            </a:extLst>
          </p:cNvPr>
          <p:cNvSpPr/>
          <p:nvPr/>
        </p:nvSpPr>
        <p:spPr>
          <a:xfrm>
            <a:off x="8915400" y="3142304"/>
            <a:ext cx="284818" cy="304698"/>
          </a:xfrm>
          <a:prstGeom prst="roundRect">
            <a:avLst>
              <a:gd name="adj" fmla="val 11944"/>
            </a:avLst>
          </a:prstGeom>
          <a:solidFill>
            <a:srgbClr val="33221A"/>
          </a:solidFill>
          <a:ln/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E6C35828-14A2-85CD-02E9-79474DFC4A15}"/>
              </a:ext>
            </a:extLst>
          </p:cNvPr>
          <p:cNvSpPr/>
          <p:nvPr/>
        </p:nvSpPr>
        <p:spPr>
          <a:xfrm>
            <a:off x="9346209" y="3298097"/>
            <a:ext cx="616814" cy="13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Legitimate</a:t>
            </a:r>
            <a:endParaRPr lang="en-US" sz="1200" dirty="0"/>
          </a:p>
        </p:txBody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BF7E89B3-1D34-552E-F8A6-C3C4EF98C211}"/>
              </a:ext>
            </a:extLst>
          </p:cNvPr>
          <p:cNvSpPr/>
          <p:nvPr/>
        </p:nvSpPr>
        <p:spPr>
          <a:xfrm>
            <a:off x="8915400" y="3655091"/>
            <a:ext cx="284818" cy="309613"/>
          </a:xfrm>
          <a:prstGeom prst="roundRect">
            <a:avLst>
              <a:gd name="adj" fmla="val 11944"/>
            </a:avLst>
          </a:prstGeom>
          <a:solidFill>
            <a:srgbClr val="B18067"/>
          </a:solidFill>
          <a:ln/>
        </p:spPr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CF3DCC98-1A0F-2016-8788-4BC1F7F276AE}"/>
              </a:ext>
            </a:extLst>
          </p:cNvPr>
          <p:cNvSpPr/>
          <p:nvPr/>
        </p:nvSpPr>
        <p:spPr>
          <a:xfrm>
            <a:off x="9333057" y="3815751"/>
            <a:ext cx="643118" cy="13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Fraudulent</a:t>
            </a:r>
            <a:endParaRPr lang="en-US" sz="120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0044CC29-A627-D855-A70A-A9C8A08909A4}"/>
              </a:ext>
            </a:extLst>
          </p:cNvPr>
          <p:cNvSpPr/>
          <p:nvPr/>
        </p:nvSpPr>
        <p:spPr>
          <a:xfrm>
            <a:off x="381000" y="5824185"/>
            <a:ext cx="11429999" cy="531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dataset exhibits class imbalance with </a:t>
            </a:r>
            <a:r>
              <a:rPr lang="en-US" sz="1400" dirty="0">
                <a:solidFill>
                  <a:srgbClr val="C49F8C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32% fraudulent transactions</a:t>
            </a:r>
            <a:r>
              <a:rPr lang="en-US" sz="14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which mirrors real-world scenarios where traditional accuracy metrics can be misleading.</a:t>
            </a:r>
            <a:endParaRPr lang="en-US" sz="1400" dirty="0"/>
          </a:p>
        </p:txBody>
      </p:sp>
      <p:pic>
        <p:nvPicPr>
          <p:cNvPr id="2" name="Image 0">
            <a:extLst>
              <a:ext uri="{FF2B5EF4-FFF2-40B4-BE49-F238E27FC236}">
                <a16:creationId xmlns:a16="http://schemas.microsoft.com/office/drawing/2014/main" id="{5D7DDC32-44FE-13A4-36AA-61D5231D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180485"/>
            <a:ext cx="8127814" cy="44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C9D5F3DC-864D-D66F-3067-9C6C2EDF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0C8F4997-5591-DB40-D0DF-87DAE5268CC9}"/>
              </a:ext>
            </a:extLst>
          </p:cNvPr>
          <p:cNvSpPr/>
          <p:nvPr/>
        </p:nvSpPr>
        <p:spPr>
          <a:xfrm>
            <a:off x="381000" y="192114"/>
            <a:ext cx="6452711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D8B6A4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Data Preprocessing Pipeline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2E6733A7-A270-86F2-EF81-B1682DE14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2" y="1282023"/>
            <a:ext cx="846339" cy="1246008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FF7DDD53-9C2B-F3CE-D421-0581644DCB3F}"/>
              </a:ext>
            </a:extLst>
          </p:cNvPr>
          <p:cNvSpPr/>
          <p:nvPr/>
        </p:nvSpPr>
        <p:spPr>
          <a:xfrm>
            <a:off x="1767602" y="1425033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Data Cleaning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320824B3-D33B-9528-7964-FE5D1AFC4C80}"/>
              </a:ext>
            </a:extLst>
          </p:cNvPr>
          <p:cNvSpPr/>
          <p:nvPr/>
        </p:nvSpPr>
        <p:spPr>
          <a:xfrm>
            <a:off x="1767602" y="1862471"/>
            <a:ext cx="550556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Removed transaction IDs, user IDs, and timestamps to focus on predictive features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0132D06C-CF67-F555-EFF3-47432E5BB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2" y="2755895"/>
            <a:ext cx="846341" cy="1246010"/>
          </a:xfrm>
          <a:prstGeom prst="rect">
            <a:avLst/>
          </a:prstGeom>
        </p:spPr>
      </p:pic>
      <p:sp>
        <p:nvSpPr>
          <p:cNvPr id="14" name="Text 3">
            <a:extLst>
              <a:ext uri="{FF2B5EF4-FFF2-40B4-BE49-F238E27FC236}">
                <a16:creationId xmlns:a16="http://schemas.microsoft.com/office/drawing/2014/main" id="{5E10B2B7-A215-509C-1B68-4F83E3663128}"/>
              </a:ext>
            </a:extLst>
          </p:cNvPr>
          <p:cNvSpPr/>
          <p:nvPr/>
        </p:nvSpPr>
        <p:spPr>
          <a:xfrm>
            <a:off x="1764106" y="296201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Feature Encoding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5CE017ED-4C62-BA35-BD18-9EED1E3AE55C}"/>
              </a:ext>
            </a:extLst>
          </p:cNvPr>
          <p:cNvSpPr/>
          <p:nvPr/>
        </p:nvSpPr>
        <p:spPr>
          <a:xfrm>
            <a:off x="1767602" y="3393257"/>
            <a:ext cx="550556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One-hot encoding for categorical variables like Device_Type and Merchant_Category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96BD002-D6EB-3B99-3D11-332418025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30" y="4229769"/>
            <a:ext cx="846341" cy="1246010"/>
          </a:xfrm>
          <a:prstGeom prst="rect">
            <a:avLst/>
          </a:prstGeom>
        </p:spPr>
      </p:pic>
      <p:sp>
        <p:nvSpPr>
          <p:cNvPr id="17" name="Text 5">
            <a:extLst>
              <a:ext uri="{FF2B5EF4-FFF2-40B4-BE49-F238E27FC236}">
                <a16:creationId xmlns:a16="http://schemas.microsoft.com/office/drawing/2014/main" id="{C80599C4-6EAD-A95E-F66E-FF6F62121415}"/>
              </a:ext>
            </a:extLst>
          </p:cNvPr>
          <p:cNvSpPr/>
          <p:nvPr/>
        </p:nvSpPr>
        <p:spPr>
          <a:xfrm>
            <a:off x="1764106" y="431218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Feature Scaling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C6602940-F755-A6BB-66E5-3827312DF21B}"/>
              </a:ext>
            </a:extLst>
          </p:cNvPr>
          <p:cNvSpPr/>
          <p:nvPr/>
        </p:nvSpPr>
        <p:spPr>
          <a:xfrm>
            <a:off x="1764106" y="4741308"/>
            <a:ext cx="5505569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StandardScaler applied to numerical features for optimal model performance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4" descr="preencoded.png">
            <a:extLst>
              <a:ext uri="{FF2B5EF4-FFF2-40B4-BE49-F238E27FC236}">
                <a16:creationId xmlns:a16="http://schemas.microsoft.com/office/drawing/2014/main" id="{09065EF1-1AAC-7394-174A-527FF898F3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50" y="5650333"/>
            <a:ext cx="846343" cy="1015553"/>
          </a:xfrm>
          <a:prstGeom prst="rect">
            <a:avLst/>
          </a:prstGeom>
        </p:spPr>
      </p:pic>
      <p:sp>
        <p:nvSpPr>
          <p:cNvPr id="20" name="Text 7">
            <a:extLst>
              <a:ext uri="{FF2B5EF4-FFF2-40B4-BE49-F238E27FC236}">
                <a16:creationId xmlns:a16="http://schemas.microsoft.com/office/drawing/2014/main" id="{3314831F-BC04-F2D9-5098-5B8CB29D8938}"/>
              </a:ext>
            </a:extLst>
          </p:cNvPr>
          <p:cNvSpPr/>
          <p:nvPr/>
        </p:nvSpPr>
        <p:spPr>
          <a:xfrm>
            <a:off x="1771098" y="57091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Stratified Split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04CBB19-2A5D-142D-8941-8798A56D032B}"/>
              </a:ext>
            </a:extLst>
          </p:cNvPr>
          <p:cNvSpPr/>
          <p:nvPr/>
        </p:nvSpPr>
        <p:spPr>
          <a:xfrm>
            <a:off x="1764106" y="6089359"/>
            <a:ext cx="5505569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70-30 train-test split maintaining class distribution in both sets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966122F4-1F2D-AD22-7FDF-18CAF510A33C}"/>
              </a:ext>
            </a:extLst>
          </p:cNvPr>
          <p:cNvSpPr/>
          <p:nvPr/>
        </p:nvSpPr>
        <p:spPr>
          <a:xfrm>
            <a:off x="697302" y="455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Model Building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0D3D220F-C44E-6F4E-1391-319BA1B2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02" y="1617941"/>
            <a:ext cx="566976" cy="566976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948B7EEC-B2FF-127D-F8F1-9F73A5D6AD26}"/>
              </a:ext>
            </a:extLst>
          </p:cNvPr>
          <p:cNvSpPr/>
          <p:nvPr/>
        </p:nvSpPr>
        <p:spPr>
          <a:xfrm>
            <a:off x="1547765" y="1752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Logistic Regression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0CCAFDDC-DA6F-B825-A81B-E354A270DDD9}"/>
              </a:ext>
            </a:extLst>
          </p:cNvPr>
          <p:cNvSpPr/>
          <p:nvPr/>
        </p:nvSpPr>
        <p:spPr>
          <a:xfrm>
            <a:off x="1547765" y="2243019"/>
            <a:ext cx="4167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Interpretable baseline model providing clear feature importance and coefficient analysis for understanding fraud indicators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7B8CC828-9AF2-C7DC-F8E6-8F404E57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617941"/>
            <a:ext cx="566976" cy="566976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86BC134B-B892-0634-EFB6-4F8ADF0F2E26}"/>
              </a:ext>
            </a:extLst>
          </p:cNvPr>
          <p:cNvSpPr/>
          <p:nvPr/>
        </p:nvSpPr>
        <p:spPr>
          <a:xfrm>
            <a:off x="7239000" y="1754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Decision Tree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D0E592DD-8474-55A8-177C-F256788F701E}"/>
              </a:ext>
            </a:extLst>
          </p:cNvPr>
          <p:cNvSpPr/>
          <p:nvPr/>
        </p:nvSpPr>
        <p:spPr>
          <a:xfrm>
            <a:off x="7239000" y="2186083"/>
            <a:ext cx="4167235" cy="108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Non-linear decision boundaries with interpretable rules, though prone to overfitting on complex patterns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57EA2E4D-20D9-1F8D-A26B-4912E3277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02" y="3785354"/>
            <a:ext cx="566976" cy="566976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447822CE-2FD7-8B2B-772E-0A1628D27961}"/>
              </a:ext>
            </a:extLst>
          </p:cNvPr>
          <p:cNvSpPr/>
          <p:nvPr/>
        </p:nvSpPr>
        <p:spPr>
          <a:xfrm>
            <a:off x="1547765" y="392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Random Forest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F808C097-B19E-6325-E353-88215078F0B2}"/>
              </a:ext>
            </a:extLst>
          </p:cNvPr>
          <p:cNvSpPr/>
          <p:nvPr/>
        </p:nvSpPr>
        <p:spPr>
          <a:xfrm>
            <a:off x="1547765" y="4410434"/>
            <a:ext cx="4167235" cy="108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Ensemble of trees reducing variance and improving generalization while maintaining interpretability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7813D3F9-C006-7660-053D-107381AB6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786694"/>
            <a:ext cx="566976" cy="566976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0C37EDCB-387F-C97D-FCFB-D826F97125D6}"/>
              </a:ext>
            </a:extLst>
          </p:cNvPr>
          <p:cNvSpPr/>
          <p:nvPr/>
        </p:nvSpPr>
        <p:spPr>
          <a:xfrm>
            <a:off x="7238999" y="391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XGBoost</a:t>
            </a:r>
            <a:endParaRPr lang="en-US" sz="2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F8AE7C47-6248-A931-1134-59754271E47D}"/>
              </a:ext>
            </a:extLst>
          </p:cNvPr>
          <p:cNvSpPr/>
          <p:nvPr/>
        </p:nvSpPr>
        <p:spPr>
          <a:xfrm>
            <a:off x="7235504" y="4352330"/>
            <a:ext cx="4167236" cy="108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Gradient boosting optimized for imbalanced data with hyperparameter tuning for maximum performance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1">
            <a:extLst>
              <a:ext uri="{FF2B5EF4-FFF2-40B4-BE49-F238E27FC236}">
                <a16:creationId xmlns:a16="http://schemas.microsoft.com/office/drawing/2014/main" id="{494B6B13-FE78-58BA-6248-D5692C6A93E9}"/>
              </a:ext>
            </a:extLst>
          </p:cNvPr>
          <p:cNvSpPr/>
          <p:nvPr/>
        </p:nvSpPr>
        <p:spPr>
          <a:xfrm>
            <a:off x="697362" y="13683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Key Metrics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185A047-13B0-F6C5-3E98-6663BD57E247}"/>
              </a:ext>
            </a:extLst>
          </p:cNvPr>
          <p:cNvSpPr/>
          <p:nvPr/>
        </p:nvSpPr>
        <p:spPr>
          <a:xfrm>
            <a:off x="697302" y="1802010"/>
            <a:ext cx="53986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49F8C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Recall:</a:t>
            </a:r>
            <a:r>
              <a:rPr lang="en-US" sz="17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Critical for catching fraud cases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82761151-A111-F6A2-41D5-E455734A7E5B}"/>
              </a:ext>
            </a:extLst>
          </p:cNvPr>
          <p:cNvSpPr/>
          <p:nvPr/>
        </p:nvSpPr>
        <p:spPr>
          <a:xfrm>
            <a:off x="697302" y="2357354"/>
            <a:ext cx="53986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49F8C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ROC-AUC:</a:t>
            </a:r>
            <a:r>
              <a:rPr lang="en-US" sz="17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Overall discrimination ability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D66C918A-A7BB-CECC-4FBE-35ADCD918BB5}"/>
              </a:ext>
            </a:extLst>
          </p:cNvPr>
          <p:cNvSpPr/>
          <p:nvPr/>
        </p:nvSpPr>
        <p:spPr>
          <a:xfrm>
            <a:off x="697302" y="2912699"/>
            <a:ext cx="53986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49F8C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Precision:</a:t>
            </a:r>
            <a:r>
              <a:rPr lang="en-US" sz="17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Minimizing false alarms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90D4CB42-2BAD-89C6-220C-478A805A5F45}"/>
              </a:ext>
            </a:extLst>
          </p:cNvPr>
          <p:cNvSpPr/>
          <p:nvPr/>
        </p:nvSpPr>
        <p:spPr>
          <a:xfrm>
            <a:off x="697302" y="3484118"/>
            <a:ext cx="53986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49F8C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F1-Score:</a:t>
            </a:r>
            <a:r>
              <a:rPr lang="en-US" sz="17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 Balanced performance measure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DC8AFEE6-5B8D-B817-9D43-B8DF6FE57EE2}"/>
              </a:ext>
            </a:extLst>
          </p:cNvPr>
          <p:cNvSpPr/>
          <p:nvPr/>
        </p:nvSpPr>
        <p:spPr>
          <a:xfrm>
            <a:off x="697302" y="4308395"/>
            <a:ext cx="5398698" cy="1181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Accuracy alone is misleading with imbalanced data - a model predicting all transactions as legitimate achieves 95% accuracy but catches zero fraud.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334E0283-FC00-9028-6D75-6B109F56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052" y="1008518"/>
            <a:ext cx="4878586" cy="4603075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8ACE85FC-B94D-71C4-AABF-60F347660A5D}"/>
              </a:ext>
            </a:extLst>
          </p:cNvPr>
          <p:cNvSpPr/>
          <p:nvPr/>
        </p:nvSpPr>
        <p:spPr>
          <a:xfrm>
            <a:off x="697302" y="455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Imprint MT Shadow" panose="04020605060303030202" pitchFamily="82" charset="0"/>
                <a:ea typeface="Gelasio" pitchFamily="34" charset="-122"/>
                <a:cs typeface="Gelasio" pitchFamily="34" charset="-120"/>
              </a:rPr>
              <a:t>Evaluation Strategy</a:t>
            </a:r>
            <a:endParaRPr lang="en-US" sz="4450" dirty="0"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FA13A232-C321-D621-8CD5-CE5CB7C734B7}"/>
              </a:ext>
            </a:extLst>
          </p:cNvPr>
          <p:cNvSpPr/>
          <p:nvPr/>
        </p:nvSpPr>
        <p:spPr>
          <a:xfrm>
            <a:off x="697301" y="524722"/>
            <a:ext cx="6257853" cy="542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Imprint MT Shadow" panose="04020605060303030202" pitchFamily="82" charset="0"/>
                <a:ea typeface="Gelasio" pitchFamily="34" charset="-122"/>
                <a:cs typeface="Gelasio" pitchFamily="34" charset="-120"/>
              </a:rPr>
              <a:t>Model Performance Results</a:t>
            </a:r>
            <a:endParaRPr lang="en-US" sz="4000" dirty="0">
              <a:latin typeface="Imprint MT Shadow" panose="04020605060303030202" pitchFamily="82" charset="0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205818B-8078-0566-2C7C-5C302E8B8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00" y="1179348"/>
            <a:ext cx="7630000" cy="4026206"/>
          </a:xfrm>
          <a:prstGeom prst="rect">
            <a:avLst/>
          </a:prstGeom>
        </p:spPr>
      </p:pic>
      <p:sp>
        <p:nvSpPr>
          <p:cNvPr id="7" name="Shape 1">
            <a:extLst>
              <a:ext uri="{FF2B5EF4-FFF2-40B4-BE49-F238E27FC236}">
                <a16:creationId xmlns:a16="http://schemas.microsoft.com/office/drawing/2014/main" id="{51584A0A-39DB-40ED-FA62-3876CDBFE5D3}"/>
              </a:ext>
            </a:extLst>
          </p:cNvPr>
          <p:cNvSpPr/>
          <p:nvPr/>
        </p:nvSpPr>
        <p:spPr>
          <a:xfrm>
            <a:off x="3273863" y="1500128"/>
            <a:ext cx="102752" cy="97711"/>
          </a:xfrm>
          <a:prstGeom prst="roundRect">
            <a:avLst>
              <a:gd name="adj" fmla="val 12488"/>
            </a:avLst>
          </a:prstGeom>
          <a:solidFill>
            <a:srgbClr val="B5866E"/>
          </a:solidFill>
          <a:ln/>
        </p:spPr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E6BA1F2-9464-DF0A-B0B6-0F12EF029037}"/>
              </a:ext>
            </a:extLst>
          </p:cNvPr>
          <p:cNvSpPr/>
          <p:nvPr/>
        </p:nvSpPr>
        <p:spPr>
          <a:xfrm>
            <a:off x="3481270" y="1500128"/>
            <a:ext cx="279018" cy="97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Recall</a:t>
            </a:r>
            <a:endParaRPr lang="en-US" sz="1150" dirty="0"/>
          </a:p>
        </p:txBody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352D4D95-0AD2-6CE9-07F1-26B55CEDF298}"/>
              </a:ext>
            </a:extLst>
          </p:cNvPr>
          <p:cNvSpPr/>
          <p:nvPr/>
        </p:nvSpPr>
        <p:spPr>
          <a:xfrm>
            <a:off x="5812394" y="1500128"/>
            <a:ext cx="102752" cy="97711"/>
          </a:xfrm>
          <a:prstGeom prst="roundRect">
            <a:avLst>
              <a:gd name="adj" fmla="val 12488"/>
            </a:avLst>
          </a:prstGeom>
          <a:solidFill>
            <a:srgbClr val="CBAA99"/>
          </a:solidFill>
          <a:ln/>
        </p:spPr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B8E97814-2EA5-B118-AAD2-33092689EF1D}"/>
              </a:ext>
            </a:extLst>
          </p:cNvPr>
          <p:cNvSpPr/>
          <p:nvPr/>
        </p:nvSpPr>
        <p:spPr>
          <a:xfrm>
            <a:off x="6019800" y="1500128"/>
            <a:ext cx="465643" cy="97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ROC-AUC</a:t>
            </a:r>
            <a:endParaRPr lang="en-US" sz="1150" dirty="0"/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334185D9-1919-B609-17D9-5287E8C874A6}"/>
              </a:ext>
            </a:extLst>
          </p:cNvPr>
          <p:cNvSpPr/>
          <p:nvPr/>
        </p:nvSpPr>
        <p:spPr>
          <a:xfrm>
            <a:off x="8617031" y="1500128"/>
            <a:ext cx="102752" cy="97711"/>
          </a:xfrm>
          <a:prstGeom prst="roundRect">
            <a:avLst>
              <a:gd name="adj" fmla="val 12488"/>
            </a:avLst>
          </a:prstGeom>
          <a:solidFill>
            <a:srgbClr val="E0CDC3"/>
          </a:solidFill>
          <a:ln/>
        </p:spPr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07F64E8-D225-9BCD-7580-E48D96B4E1A3}"/>
              </a:ext>
            </a:extLst>
          </p:cNvPr>
          <p:cNvSpPr/>
          <p:nvPr/>
        </p:nvSpPr>
        <p:spPr>
          <a:xfrm>
            <a:off x="8824436" y="1500128"/>
            <a:ext cx="395638" cy="97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F1-Score</a:t>
            </a:r>
            <a:endParaRPr lang="en-US" sz="11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8A38778E-7B6A-B018-DC0A-7ACBE9AF24BD}"/>
              </a:ext>
            </a:extLst>
          </p:cNvPr>
          <p:cNvSpPr/>
          <p:nvPr/>
        </p:nvSpPr>
        <p:spPr>
          <a:xfrm>
            <a:off x="697300" y="5522235"/>
            <a:ext cx="10732700" cy="81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The Decision Tree and Random Forest models demonstrated perfect performance, achieving a score of 1.0 across all metrics (Recall, ROC-AUC, and F1-Score). XGBoost Hypertuned also showed strong results with perfect recall (1.0) and near-perfect ROC-AUC (0.99) and F1-Score (0.99). In contrast, Logistic Regression had the lowest performance across all evaluation metrics.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8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F9271AB-909F-B769-5EFB-920682661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64342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AE878A7-2229-EE8E-EFC9-78D7440514D0}"/>
              </a:ext>
            </a:extLst>
          </p:cNvPr>
          <p:cNvSpPr/>
          <p:nvPr/>
        </p:nvSpPr>
        <p:spPr>
          <a:xfrm>
            <a:off x="398146" y="2784280"/>
            <a:ext cx="4839771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200" dirty="0">
                <a:solidFill>
                  <a:srgbClr val="D8B6A4"/>
                </a:solidFill>
                <a:latin typeface="Imprint MT Shadow" panose="04020605060303030202" pitchFamily="82" charset="0"/>
                <a:ea typeface="Gelasio" pitchFamily="34" charset="-122"/>
                <a:cs typeface="Gelasio" pitchFamily="34" charset="-120"/>
              </a:rPr>
              <a:t>Key Insights &amp; Learnings</a:t>
            </a:r>
            <a:endParaRPr lang="en-US" sz="3200" dirty="0">
              <a:latin typeface="Imprint MT Shadow" panose="04020605060303030202" pitchFamily="82" charset="0"/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984760E-867D-89B3-C5DE-D0FD004F4F8F}"/>
              </a:ext>
            </a:extLst>
          </p:cNvPr>
          <p:cNvSpPr/>
          <p:nvPr/>
        </p:nvSpPr>
        <p:spPr>
          <a:xfrm>
            <a:off x="398146" y="3659431"/>
            <a:ext cx="4030979" cy="2529245"/>
          </a:xfrm>
          <a:prstGeom prst="roundRect">
            <a:avLst>
              <a:gd name="adj" fmla="val 928"/>
            </a:avLst>
          </a:prstGeom>
          <a:solidFill>
            <a:srgbClr val="373433"/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2285A23-E37F-44B0-315A-8E74F306A06D}"/>
              </a:ext>
            </a:extLst>
          </p:cNvPr>
          <p:cNvSpPr/>
          <p:nvPr/>
        </p:nvSpPr>
        <p:spPr>
          <a:xfrm>
            <a:off x="609601" y="3870886"/>
            <a:ext cx="474346" cy="495537"/>
          </a:xfrm>
          <a:prstGeom prst="roundRect">
            <a:avLst>
              <a:gd name="adj" fmla="val 14412973"/>
            </a:avLst>
          </a:prstGeom>
          <a:solidFill>
            <a:srgbClr val="C49F8C"/>
          </a:solidFill>
          <a:ln/>
        </p:spPr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D7B6DF77-ED35-955B-1197-7BD024D2C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14" y="3931158"/>
            <a:ext cx="299919" cy="374992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4A7C0325-A373-0AC4-268A-41996D0DFA50}"/>
              </a:ext>
            </a:extLst>
          </p:cNvPr>
          <p:cNvSpPr/>
          <p:nvPr/>
        </p:nvSpPr>
        <p:spPr>
          <a:xfrm>
            <a:off x="1258373" y="3953455"/>
            <a:ext cx="283130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Top Model Performance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CE1E733-F38F-AD4A-7E78-8190C1661DB3}"/>
              </a:ext>
            </a:extLst>
          </p:cNvPr>
          <p:cNvSpPr/>
          <p:nvPr/>
        </p:nvSpPr>
        <p:spPr>
          <a:xfrm>
            <a:off x="628292" y="4498117"/>
            <a:ext cx="3781786" cy="169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Decision Tree and Random Forest achieved perfect scores (1.0 across all metrics), while XGBoost and its hypertuned version also demonstrated exceptional performance.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C9EBC811-2574-94B2-695E-B8252A9F8AF9}"/>
              </a:ext>
            </a:extLst>
          </p:cNvPr>
          <p:cNvSpPr/>
          <p:nvPr/>
        </p:nvSpPr>
        <p:spPr>
          <a:xfrm>
            <a:off x="4640224" y="3659431"/>
            <a:ext cx="3589021" cy="2529245"/>
          </a:xfrm>
          <a:prstGeom prst="roundRect">
            <a:avLst>
              <a:gd name="adj" fmla="val 928"/>
            </a:avLst>
          </a:prstGeom>
          <a:solidFill>
            <a:srgbClr val="373433"/>
          </a:solidFill>
          <a:ln/>
        </p:spPr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DCE76337-CDEF-9032-685E-BB20F1E6F306}"/>
              </a:ext>
            </a:extLst>
          </p:cNvPr>
          <p:cNvSpPr/>
          <p:nvPr/>
        </p:nvSpPr>
        <p:spPr>
          <a:xfrm>
            <a:off x="4851678" y="3870886"/>
            <a:ext cx="459819" cy="495537"/>
          </a:xfrm>
          <a:prstGeom prst="roundRect">
            <a:avLst>
              <a:gd name="adj" fmla="val 14412973"/>
            </a:avLst>
          </a:prstGeom>
          <a:solidFill>
            <a:srgbClr val="C49F8C"/>
          </a:solidFill>
          <a:ln/>
        </p:spPr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E7111666-FC12-2BAB-853A-C273C8E14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890" y="3931158"/>
            <a:ext cx="285393" cy="356830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391F8E6B-558E-CC49-0F29-6915C82D7CC9}"/>
              </a:ext>
            </a:extLst>
          </p:cNvPr>
          <p:cNvSpPr/>
          <p:nvPr/>
        </p:nvSpPr>
        <p:spPr>
          <a:xfrm>
            <a:off x="5485923" y="397575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Metric Selection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A684EBA3-4E6A-2D25-B767-1ED3558CDFCD}"/>
              </a:ext>
            </a:extLst>
          </p:cNvPr>
          <p:cNvSpPr/>
          <p:nvPr/>
        </p:nvSpPr>
        <p:spPr>
          <a:xfrm>
            <a:off x="4863178" y="4496768"/>
            <a:ext cx="3589021" cy="1691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Recall and AUC proved essential for imbalanced fraud detection, while accuracy alone was misleading.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D91D8B97-213C-1523-57AC-92084988BA6E}"/>
              </a:ext>
            </a:extLst>
          </p:cNvPr>
          <p:cNvSpPr/>
          <p:nvPr/>
        </p:nvSpPr>
        <p:spPr>
          <a:xfrm>
            <a:off x="8459394" y="3659431"/>
            <a:ext cx="3334460" cy="2529245"/>
          </a:xfrm>
          <a:prstGeom prst="roundRect">
            <a:avLst>
              <a:gd name="adj" fmla="val 928"/>
            </a:avLst>
          </a:prstGeom>
          <a:solidFill>
            <a:srgbClr val="373433"/>
          </a:solidFill>
          <a:ln/>
        </p:spPr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9806217F-3E9A-AF65-3BF5-9C13CD9332FA}"/>
              </a:ext>
            </a:extLst>
          </p:cNvPr>
          <p:cNvSpPr/>
          <p:nvPr/>
        </p:nvSpPr>
        <p:spPr>
          <a:xfrm>
            <a:off x="8639470" y="3870886"/>
            <a:ext cx="459819" cy="495537"/>
          </a:xfrm>
          <a:prstGeom prst="roundRect">
            <a:avLst>
              <a:gd name="adj" fmla="val 14412973"/>
            </a:avLst>
          </a:prstGeom>
          <a:solidFill>
            <a:srgbClr val="C49F8C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16" name="Image 3" descr="preencoded.png">
            <a:extLst>
              <a:ext uri="{FF2B5EF4-FFF2-40B4-BE49-F238E27FC236}">
                <a16:creationId xmlns:a16="http://schemas.microsoft.com/office/drawing/2014/main" id="{17BD7A64-3753-E0AA-6B1B-5B8A42B3C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385" y="3951819"/>
            <a:ext cx="285393" cy="356830"/>
          </a:xfrm>
          <a:prstGeom prst="rect">
            <a:avLst/>
          </a:prstGeom>
        </p:spPr>
      </p:pic>
      <p:sp>
        <p:nvSpPr>
          <p:cNvPr id="17" name="Text 11">
            <a:extLst>
              <a:ext uri="{FF2B5EF4-FFF2-40B4-BE49-F238E27FC236}">
                <a16:creationId xmlns:a16="http://schemas.microsoft.com/office/drawing/2014/main" id="{D4945F3E-7CA2-4F67-C93D-31E302D13A1C}"/>
              </a:ext>
            </a:extLst>
          </p:cNvPr>
          <p:cNvSpPr/>
          <p:nvPr/>
        </p:nvSpPr>
        <p:spPr>
          <a:xfrm>
            <a:off x="9292305" y="3953455"/>
            <a:ext cx="2364520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Hyperparameter Impact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321DB030-E537-BD95-082B-875133353A69}"/>
              </a:ext>
            </a:extLst>
          </p:cNvPr>
          <p:cNvSpPr/>
          <p:nvPr/>
        </p:nvSpPr>
        <p:spPr>
          <a:xfrm>
            <a:off x="8639471" y="4496768"/>
            <a:ext cx="3154384" cy="1691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9C2C0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Hyperparameter tuning improved XGBoost's recall from 0.99 to 1.0, demonstrating its value in fine-tuning model performance.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18085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172</TotalTime>
  <Words>586</Words>
  <Application>Microsoft Office PowerPoint</Application>
  <PresentationFormat>Widescreen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STZhongsong</vt:lpstr>
      <vt:lpstr>Arial</vt:lpstr>
      <vt:lpstr>Candara</vt:lpstr>
      <vt:lpstr>Consolas</vt:lpstr>
      <vt:lpstr>French Script MT</vt:lpstr>
      <vt:lpstr>Gelasio</vt:lpstr>
      <vt:lpstr>Imprint MT Shadow</vt:lpstr>
      <vt:lpstr>Times New Roman</vt:lpstr>
      <vt:lpstr>Tech Computer 16x9</vt:lpstr>
      <vt:lpstr>Financial Fraud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Anshu Kumar</dc:creator>
  <cp:lastModifiedBy>Anshu Kumar</cp:lastModifiedBy>
  <cp:revision>6</cp:revision>
  <dcterms:created xsi:type="dcterms:W3CDTF">2025-09-27T07:56:01Z</dcterms:created>
  <dcterms:modified xsi:type="dcterms:W3CDTF">2025-09-27T10:51:28Z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